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0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13.xml" Type="http://schemas.openxmlformats.org/officeDocument/2006/relationships/notesSlide"/><Relationship Id="rId24" Target="notesSlides/notesSlide12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1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1.xml" Type="http://schemas.openxmlformats.org/officeDocument/2006/relationships/notesSlide"/><Relationship Id="rId33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676B6F"/>
                </a:solidFill>
                <a:latin typeface="Microsoft YaHei"/>
              </a:rPr>
              <a:t/>
            </a: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notesSlides/notesSlide13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5829300"/>
            <a:ext cx="10160000" cy="3937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1600">
                <a:solidFill>
                  <a:srgbClr val="676B6F"/>
                </a:solidFill>
                <a:latin typeface="sans-serif"/>
                <a:ea typeface="sans-serif"/>
              </a:rPr>
              <a:t>图糊了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4775200"/>
            <a:ext cx="10160000" cy="8890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300" b="true">
                <a:solidFill>
                  <a:srgbClr val="41464B"/>
                </a:solidFill>
                <a:latin typeface="Microsoft YaHei"/>
              </a:rPr>
              <a:t>706在线沙龙介绍会</a:t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054100"/>
            <a:ext cx="121793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706湾区 参与文化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723900" y="1676400"/>
            <a:ext cx="5905500" cy="4533900"/>
          </a:xfrm>
          <a:prstGeom prst="rect">
            <a:avLst/>
          </a:prstGeom>
        </p:spPr>
        <p:txBody>
          <a:bodyPr anchor="ctr" rtlCol="false">
            <a:normAutofit/>
          </a:bodyPr>
          <a:lstStyle/>
          <a:p>
            <a:pPr algn="l">
              <a:defRPr/>
            </a:pPr>
            <a:r>
              <a:rPr lang="en"/>
              <a:t/>
            </a:r>
            <a:endParaRPr lang="en-US" sz="1100"/>
          </a:p>
          <a:p>
            <a:pPr algn="l" lvl="1" indent="-231140">
              <a:lnSpc>
                <a:spcPct val="170000"/>
              </a:lnSpc>
              <a:buAutoNum type="arabicPeriod" startAt="1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信息透明: 机会平等</a:t>
            </a:r>
          </a:p>
          <a:p>
            <a:pPr algn="l" lvl="1" indent="-231140">
              <a:lnSpc>
                <a:spcPct val="170000"/>
              </a:lnSpc>
              <a:buAutoNum type="arabicPeriod" startAt="2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正确方法做事: 学习, 成长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知识可编辑,讨论有来回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我们希望每个人都是基于理念的合伙人,我们希望可以互相帮助,互相学习.我们希望自己的</a:t>
            </a:r>
            <a:r>
              <a:rPr lang="en-US" sz="2000">
                <a:solidFill>
                  <a:srgbClr val="FF0000"/>
                </a:solidFill>
                <a:latin typeface="sans-serif"/>
                <a:ea typeface="sans-serif"/>
              </a:rPr>
              <a:t>文化不是虚伪的</a:t>
            </a:r>
            <a:r>
              <a:rPr lang="en-US" sz="2000">
                <a:solidFill>
                  <a:srgbClr val="676B6F"/>
                </a:solidFill>
                <a:latin typeface="sans-serif"/>
              </a:rPr>
              <a:t>,我们的文化可以落到实处.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150100" y="1663700"/>
            <a:ext cx="47371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706在线沙龙: 技术的社会面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1816100"/>
            <a:ext cx="4953000" cy="45339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2000">
                <a:solidFill>
                  <a:srgbClr val="000000"/>
                </a:solidFill>
                <a:latin typeface="PingFang SC"/>
                <a:ea typeface="PingFang SC"/>
              </a:rPr>
              <a:t>知识分子的真正陷阱是沦入过度专业化与技术化的陷阱，失去了对更广阔的世界的好奇心。——弗里德里希·奥古斯特·冯·哈耶克</a:t>
            </a:r>
            <a:endParaRPr lang="en-US" sz="1100"/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000000"/>
                </a:solidFill>
                <a:latin typeface="PingFang SC"/>
              </a:rPr>
              <a:t/>
            </a:r>
            <a:endParaRPr sz="2000">
              <a:solidFill>
                <a:srgbClr val="000000"/>
              </a:solidFill>
              <a:latin typeface="PingFang SC"/>
              <a:ea typeface="PingFang SC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技术，是昔日的魔法。</a:t>
            </a: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但对技术习以为常的人心忘了它曾带来的惊奇。</a:t>
            </a: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我们能力有限，未必可以还原惊奇，但希望提供相关探讨发生的场地。</a:t>
            </a: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希望在这里，讲者和听众能共同探索出独特的视角，讲述技术背后的社会面。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451600" y="1587500"/>
            <a:ext cx="5270500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We are hiring!</a:t>
            </a:r>
            <a:endParaRPr lang="en-US" sz="1100"/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9300" y="1511300"/>
            <a:ext cx="10668000" cy="4572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749300" y="6096000"/>
            <a:ext cx="11074400" cy="1028700"/>
          </a:xfrm>
          <a:prstGeom prst="rect">
            <a:avLst/>
          </a:prstGeom>
        </p:spPr>
        <p:txBody>
          <a:bodyPr anchor="t" rtlCol="false">
            <a:sp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1800">
                <a:solidFill>
                  <a:srgbClr val="676B6F"/>
                </a:solidFill>
                <a:latin typeface="Microsoft YaHei"/>
              </a:rPr>
              <a:t>https://shimo.im/sheets/aokGME8aayTwFa3E/x4tmp/ 《706沙龙 人物 (内部文档,请勿分享)》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5549900" y="2552700"/>
            <a:ext cx="5613400" cy="33020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defRPr/>
            </a:pPr>
            <a:r>
              <a:rPr lang="en"/>
              <a:t/>
            </a:r>
            <a:endParaRPr lang="en-US" sz="1100"/>
          </a:p>
          <a:p>
            <a:pPr algn="l" lvl="1" indent="-231140">
              <a:lnSpc>
                <a:spcPct val="170000"/>
              </a:lnSpc>
              <a:buAutoNum type="arabicPeriod" startAt="1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一个追问生活的自己</a:t>
            </a:r>
          </a:p>
          <a:p>
            <a:pPr algn="l" lvl="1" indent="-231140">
              <a:lnSpc>
                <a:spcPct val="170000"/>
              </a:lnSpc>
              <a:buAutoNum type="arabicPeriod" startAt="2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一群探索生活可能性的同伴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正确的做事方法</a:t>
            </a:r>
          </a:p>
          <a:p>
            <a:pPr algn="l" lvl="1" indent="-231140">
              <a:lnSpc>
                <a:spcPct val="170000"/>
              </a:lnSpc>
              <a:buAutoNum type="arabicPeriod" startAt="4"/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>and you tell me</a:t>
            </a:r>
          </a:p>
        </p:txBody>
      </p:sp>
      <p:sp>
        <p:nvSpPr>
          <p:cNvPr name="TextBox 3" id="3"/>
          <p:cNvSpPr txBox="true"/>
          <p:nvPr/>
        </p:nvSpPr>
        <p:spPr>
          <a:xfrm>
            <a:off x="5549900" y="1498600"/>
            <a:ext cx="5613400" cy="8890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400" b="true">
                <a:solidFill>
                  <a:srgbClr val="41464B"/>
                </a:solidFill>
                <a:latin typeface="Microsoft YaHei"/>
                <a:ea typeface="Microsoft YaHei"/>
              </a:rPr>
              <a:t>收获</a:t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-63500"/>
            <a:ext cx="4622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Take-aways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0" y="1676400"/>
            <a:ext cx="6096000" cy="4546600"/>
          </a:xfrm>
          <a:prstGeom prst="rect">
            <a:avLst/>
          </a:prstGeom>
        </p:spPr>
        <p:txBody>
          <a:bodyPr anchor="ctr" rtlCol="false">
            <a:normAutofit/>
          </a:bodyPr>
          <a:lstStyle/>
          <a:p>
            <a:pPr algn="l">
              <a:defRPr/>
            </a:pPr>
            <a:r>
              <a:rPr lang="en"/>
              <a:t/>
            </a:r>
            <a:endParaRPr lang="en-US" sz="1100"/>
          </a:p>
          <a:p>
            <a:pPr algn="l" lvl="1" indent="-231140">
              <a:lnSpc>
                <a:spcPct val="170000"/>
              </a:lnSpc>
              <a:buAutoNum type="arabicPeriod" startAt="1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啥是706?</a:t>
            </a:r>
          </a:p>
          <a:p>
            <a:pPr algn="l" lvl="1" indent="-231140">
              <a:lnSpc>
                <a:spcPct val="170000"/>
              </a:lnSpc>
              <a:buAutoNum type="arabicPeriod" startAt="2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啥是706在线沙龙?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咋做事,在招啥样的人?</a:t>
            </a:r>
          </a:p>
          <a:p>
            <a:pPr algn="l" lvl="1" indent="-231140">
              <a:lnSpc>
                <a:spcPct val="170000"/>
              </a:lnSpc>
              <a:buAutoNum type="arabicPeriod" startAt="4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我能获得什么?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096000" y="16510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706是什么?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1676400"/>
            <a:ext cx="3873500" cy="45339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2000">
                <a:solidFill>
                  <a:srgbClr val="676B6F"/>
                </a:solidFill>
                <a:latin typeface="sans-serif"/>
              </a:rPr>
              <a:t>2012年在宇宙中心五道口攒起来的一个图书馆</a:t>
            </a:r>
            <a:endParaRPr lang="en-US" sz="1100"/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聚集了一群本应在地下室蜗居的年轻人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探讨文史哲宗艺和生活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一个现实的乌托邦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43500" y="1638300"/>
            <a:ext cx="69342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1800">
                <a:solidFill>
                  <a:srgbClr val="676B6F"/>
                </a:solidFill>
                <a:latin typeface="sans-serif"/>
              </a:rPr>
              <a:t/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121400" y="1676400"/>
            <a:ext cx="6057900" cy="454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0" y="1663700"/>
            <a:ext cx="6045200" cy="453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706: 探索生活的可能性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63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2000" b="true">
                <a:solidFill>
                  <a:srgbClr val="41464B"/>
                </a:solidFill>
                <a:latin typeface="Microsoft YaHei"/>
              </a:rPr>
              <a:t>706: 探索生活的可能性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1800">
                <a:solidFill>
                  <a:srgbClr val="676B6F"/>
                </a:solidFill>
                <a:latin typeface="sans-serif"/>
              </a:rPr>
              <a:t/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676400"/>
            <a:ext cx="6096000" cy="406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096000" y="1663700"/>
            <a:ext cx="6083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706: 探索生活的可能性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lnSpc>
                <a:spcPct val="170000"/>
              </a:lnSpc>
              <a:defRPr/>
            </a:pPr>
            <a:r>
              <a:rPr lang="en"/>
              <a:t/>
            </a:r>
            <a:r>
              <a:rPr lang="en-US" sz="1800">
                <a:solidFill>
                  <a:srgbClr val="676B6F"/>
                </a:solidFill>
                <a:latin typeface="sans-serif"/>
              </a:rPr>
              <a:t/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803400"/>
            <a:ext cx="5969000" cy="398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172200" y="1803400"/>
            <a:ext cx="60198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051800" y="1270000"/>
            <a:ext cx="4140200" cy="558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1016000" y="228600"/>
            <a:ext cx="10160000" cy="8763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706: 探索生活的可能性</a:t>
            </a:r>
            <a:endParaRPr lang="en-US" sz="1100"/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191000" y="1270000"/>
            <a:ext cx="4191000" cy="558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0" y="1270000"/>
            <a:ext cx="41910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58800" y="0"/>
            <a:ext cx="11061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"/>
              <a:t/>
            </a:r>
            <a:r>
              <a:rPr lang="en-US" sz="4200" b="true">
                <a:solidFill>
                  <a:srgbClr val="41464B"/>
                </a:solidFill>
                <a:latin typeface="Microsoft YaHei"/>
              </a:rPr>
              <a:t>706在线沙龙: 不只是知识的搬运工</a:t>
            </a:r>
            <a:endParaRPr lang="en-US" sz="1100"/>
          </a:p>
        </p:txBody>
      </p:sp>
      <p:sp>
        <p:nvSpPr>
          <p:cNvPr name="TextBox 3" id="3"/>
          <p:cNvSpPr txBox="true"/>
          <p:nvPr/>
        </p:nvSpPr>
        <p:spPr>
          <a:xfrm>
            <a:off x="1016000" y="1676400"/>
            <a:ext cx="4851400" cy="4533900"/>
          </a:xfrm>
          <a:prstGeom prst="rect">
            <a:avLst/>
          </a:prstGeom>
        </p:spPr>
        <p:txBody>
          <a:bodyPr anchor="t" rtlCol="false">
            <a:normAutofit/>
          </a:bodyPr>
          <a:lstStyle/>
          <a:p>
            <a:pPr algn="l">
              <a:defRPr/>
            </a:pPr>
            <a:r>
              <a:rPr lang="en"/>
              <a:t/>
            </a:r>
            <a:endParaRPr lang="en-US" sz="1100"/>
          </a:p>
          <a:p>
            <a:pPr algn="l" lvl="1" indent="-231140">
              <a:lnSpc>
                <a:spcPct val="170000"/>
              </a:lnSpc>
              <a:buAutoNum type="arabicPeriod" startAt="1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一端解决嘉宾,一端解决观众,是个中介角色</a:t>
            </a:r>
          </a:p>
          <a:p>
            <a:pPr algn="l" lvl="1" indent="-231140">
              <a:lnSpc>
                <a:spcPct val="170000"/>
              </a:lnSpc>
              <a:buAutoNum type="arabicPeriod" startAt="2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中介要非常靠谱,不然干嘛要中介?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不仅仅是知识的搬运工,是提供探讨发生的场所</a:t>
            </a: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 lvl="1" indent="-231140">
              <a:lnSpc>
                <a:spcPct val="170000"/>
              </a:lnSpc>
              <a:buAutoNum type="arabicPeriod" startAt="3"/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/>
            </a: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676B6F"/>
                </a:solidFill>
                <a:latin typeface="sans-serif"/>
              </a:rPr>
              <a:t>“706让人在朝九晚九票娃房车的生活漩涡中看到了一个出口,任何时候,带有这三字标签的人坐在一起,多元化的谈话就蓄势待发,差的只是一个讲者.”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921500" y="1828800"/>
            <a:ext cx="3632200" cy="363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